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4" r:id="rId14"/>
    <p:sldId id="275" r:id="rId15"/>
    <p:sldId id="276" r:id="rId16"/>
    <p:sldId id="270" r:id="rId17"/>
    <p:sldId id="277" r:id="rId18"/>
    <p:sldId id="278" r:id="rId19"/>
    <p:sldId id="272" r:id="rId20"/>
    <p:sldId id="273" r:id="rId21"/>
    <p:sldId id="266" r:id="rId22"/>
  </p:sldIdLst>
  <p:sldSz cx="18288000" cy="10287000"/>
  <p:notesSz cx="6858000" cy="9144000"/>
  <p:embeddedFontLst>
    <p:embeddedFont>
      <p:font typeface="Quicksand Medium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Quicksand Bold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 showGuides="1"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66846" y="2171690"/>
            <a:ext cx="12794970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85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E-</a:t>
            </a:r>
            <a:r>
              <a:rPr lang="en-US" sz="80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Learning </a:t>
            </a:r>
            <a:r>
              <a:rPr lang="en-US" sz="85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Website </a:t>
            </a:r>
          </a:p>
          <a:p>
            <a:pPr algn="ctr">
              <a:lnSpc>
                <a:spcPts val="9180"/>
              </a:lnSpc>
            </a:pPr>
            <a:r>
              <a:rPr lang="en-US" sz="85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‘Cosmo</a:t>
            </a:r>
            <a:r>
              <a:rPr lang="en-IN" altLang="en-US" sz="85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scope</a:t>
            </a:r>
            <a:r>
              <a:rPr lang="en-US" sz="85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48800" y="6057900"/>
            <a:ext cx="7595235" cy="29362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Presented 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by: </a:t>
            </a:r>
            <a:r>
              <a:rPr lang="en-US" sz="40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Moahammad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Saif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ea typeface="Quicksand Medium" panose="00000600000000000000"/>
              <a:cs typeface="Times New Roman" panose="02020603050405020304" pitchFamily="18" charset="0"/>
              <a:sym typeface="Quicksand Medium" panose="00000600000000000000"/>
            </a:endParaRPr>
          </a:p>
          <a:p>
            <a:pPr>
              <a:lnSpc>
                <a:spcPts val="5320"/>
              </a:lnSpc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Enrollment no.: U2349013</a:t>
            </a:r>
          </a:p>
          <a:p>
            <a:pPr>
              <a:lnSpc>
                <a:spcPts val="5320"/>
              </a:lnSpc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Course: MCA 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IV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Semester</a:t>
            </a:r>
          </a:p>
          <a:p>
            <a:pPr>
              <a:lnSpc>
                <a:spcPts val="5320"/>
              </a:lnSpc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Project Guide: Dr.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Farha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Medium" panose="00000600000000000000"/>
                <a:cs typeface="Times New Roman" panose="02020603050405020304" pitchFamily="18" charset="0"/>
                <a:sym typeface="Quicksand Medium" panose="0000060000000000000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752600" y="1181100"/>
            <a:ext cx="2345055" cy="777875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66700">
              <a:lnSpc>
                <a:spcPct val="107000"/>
              </a:lnSpc>
              <a:spcAft>
                <a:spcPts val="800"/>
              </a:spcAft>
            </a:pPr>
            <a:r>
              <a:rPr sz="4000" b="1" u="sng">
                <a:solidFill>
                  <a:srgbClr val="000000"/>
                </a:solidFill>
                <a:latin typeface="Times New Roman" panose="02020603050405020304"/>
                <a:ea typeface="Calibri" panose="020F0502020204030204"/>
              </a:rPr>
              <a:t>Level -1</a:t>
            </a:r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12582939" cy="100956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859280" y="1021080"/>
            <a:ext cx="3033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0"/>
            <a:ext cx="108966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38800" y="342900"/>
            <a:ext cx="7496175" cy="1137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pic>
        <p:nvPicPr>
          <p:cNvPr id="3" name="Picture 2" descr="1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790700"/>
            <a:ext cx="7696200" cy="3581400"/>
          </a:xfrm>
          <a:prstGeom prst="rect">
            <a:avLst/>
          </a:prstGeom>
        </p:spPr>
      </p:pic>
      <p:pic>
        <p:nvPicPr>
          <p:cNvPr id="4" name="Picture 3" descr="WhatsApp Image 2024-11-06 at 2.42.27 AM.jpeg"/>
          <p:cNvPicPr/>
          <p:nvPr/>
        </p:nvPicPr>
        <p:blipFill>
          <a:blip r:embed="rId3"/>
          <a:stretch>
            <a:fillRect/>
          </a:stretch>
        </p:blipFill>
        <p:spPr>
          <a:xfrm>
            <a:off x="9372600" y="1790700"/>
            <a:ext cx="7962900" cy="3581399"/>
          </a:xfrm>
          <a:prstGeom prst="rect">
            <a:avLst/>
          </a:prstGeom>
        </p:spPr>
      </p:pic>
      <p:pic>
        <p:nvPicPr>
          <p:cNvPr id="5" name="Picture 4" descr="WhatsApp Image 2024-11-06 at 2.45.02 AM.jpeg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5753100"/>
            <a:ext cx="7696200" cy="3733800"/>
          </a:xfrm>
          <a:prstGeom prst="rect">
            <a:avLst/>
          </a:prstGeom>
        </p:spPr>
      </p:pic>
      <p:pic>
        <p:nvPicPr>
          <p:cNvPr id="6" name="Picture 5" descr="WhatsApp Image 2024-11-06 at 2.45.53 AM.jpeg"/>
          <p:cNvPicPr/>
          <p:nvPr/>
        </p:nvPicPr>
        <p:blipFill>
          <a:blip r:embed="rId5"/>
          <a:stretch>
            <a:fillRect/>
          </a:stretch>
        </p:blipFill>
        <p:spPr>
          <a:xfrm>
            <a:off x="9372600" y="5753100"/>
            <a:ext cx="80772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715000" y="196215"/>
            <a:ext cx="7496175" cy="1137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pic>
        <p:nvPicPr>
          <p:cNvPr id="5" name="Picture 4" descr="2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714500"/>
            <a:ext cx="7772400" cy="3657600"/>
          </a:xfrm>
          <a:prstGeom prst="rect">
            <a:avLst/>
          </a:prstGeom>
        </p:spPr>
      </p:pic>
      <p:pic>
        <p:nvPicPr>
          <p:cNvPr id="6" name="Picture 5" descr="3"/>
          <p:cNvPicPr/>
          <p:nvPr/>
        </p:nvPicPr>
        <p:blipFill>
          <a:blip r:embed="rId3"/>
          <a:stretch>
            <a:fillRect/>
          </a:stretch>
        </p:blipFill>
        <p:spPr>
          <a:xfrm>
            <a:off x="9525000" y="1714500"/>
            <a:ext cx="7772400" cy="37338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5524500"/>
            <a:ext cx="77724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9525000" y="5600700"/>
            <a:ext cx="776224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715000" y="196215"/>
            <a:ext cx="7496175" cy="1137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pic>
        <p:nvPicPr>
          <p:cNvPr id="9" name="Picture 8" descr="Screenshot 2025-04-07 09251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714500"/>
            <a:ext cx="7696200" cy="3657600"/>
          </a:xfrm>
          <a:prstGeom prst="rect">
            <a:avLst/>
          </a:prstGeom>
        </p:spPr>
      </p:pic>
      <p:pic>
        <p:nvPicPr>
          <p:cNvPr id="10" name="Picture 9" descr="2"/>
          <p:cNvPicPr/>
          <p:nvPr/>
        </p:nvPicPr>
        <p:blipFill>
          <a:blip r:embed="rId3"/>
          <a:stretch>
            <a:fillRect/>
          </a:stretch>
        </p:blipFill>
        <p:spPr>
          <a:xfrm>
            <a:off x="9448800" y="1714500"/>
            <a:ext cx="7772400" cy="3657600"/>
          </a:xfrm>
          <a:prstGeom prst="rect">
            <a:avLst/>
          </a:prstGeom>
        </p:spPr>
      </p:pic>
      <p:pic>
        <p:nvPicPr>
          <p:cNvPr id="11" name="Picture 10" descr="5"/>
          <p:cNvPicPr/>
          <p:nvPr/>
        </p:nvPicPr>
        <p:blipFill>
          <a:blip r:embed="rId4"/>
          <a:stretch>
            <a:fillRect/>
          </a:stretch>
        </p:blipFill>
        <p:spPr>
          <a:xfrm>
            <a:off x="9525000" y="5676900"/>
            <a:ext cx="7696200" cy="3657600"/>
          </a:xfrm>
          <a:prstGeom prst="rect">
            <a:avLst/>
          </a:prstGeom>
        </p:spPr>
      </p:pic>
      <p:pic>
        <p:nvPicPr>
          <p:cNvPr id="12" name="Picture 11" descr="1"/>
          <p:cNvPicPr/>
          <p:nvPr/>
        </p:nvPicPr>
        <p:blipFill>
          <a:blip r:embed="rId5"/>
          <a:stretch>
            <a:fillRect/>
          </a:stretch>
        </p:blipFill>
        <p:spPr>
          <a:xfrm>
            <a:off x="1143000" y="5676900"/>
            <a:ext cx="7696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715000" y="196215"/>
            <a:ext cx="7496175" cy="1137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Output</a:t>
            </a:r>
          </a:p>
        </p:txBody>
      </p:sp>
      <p:pic>
        <p:nvPicPr>
          <p:cNvPr id="7" name="Picture 6" descr="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714500"/>
            <a:ext cx="7696200" cy="3733800"/>
          </a:xfrm>
          <a:prstGeom prst="rect">
            <a:avLst/>
          </a:prstGeom>
        </p:spPr>
      </p:pic>
      <p:pic>
        <p:nvPicPr>
          <p:cNvPr id="8" name="Picture 7" descr="2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5753100"/>
            <a:ext cx="7696200" cy="3581400"/>
          </a:xfrm>
          <a:prstGeom prst="rect">
            <a:avLst/>
          </a:prstGeom>
        </p:spPr>
      </p:pic>
      <p:pic>
        <p:nvPicPr>
          <p:cNvPr id="13" name="Picture 12" descr="1"/>
          <p:cNvPicPr/>
          <p:nvPr/>
        </p:nvPicPr>
        <p:blipFill>
          <a:blip r:embed="rId4"/>
          <a:stretch>
            <a:fillRect/>
          </a:stretch>
        </p:blipFill>
        <p:spPr>
          <a:xfrm>
            <a:off x="9448800" y="1714500"/>
            <a:ext cx="7848600" cy="3657600"/>
          </a:xfrm>
          <a:prstGeom prst="rect">
            <a:avLst/>
          </a:prstGeom>
        </p:spPr>
      </p:pic>
      <p:pic>
        <p:nvPicPr>
          <p:cNvPr id="14" name="Picture 13" descr="3"/>
          <p:cNvPicPr/>
          <p:nvPr/>
        </p:nvPicPr>
        <p:blipFill>
          <a:blip r:embed="rId5"/>
          <a:stretch>
            <a:fillRect/>
          </a:stretch>
        </p:blipFill>
        <p:spPr>
          <a:xfrm>
            <a:off x="9525000" y="5676900"/>
            <a:ext cx="78486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19600" y="342900"/>
            <a:ext cx="9144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2171700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Test Case for 3D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Milky Way Galaxy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Animation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3009900"/>
            <a:ext cx="7772400" cy="4114800"/>
          </a:xfrm>
          <a:prstGeom prst="rect">
            <a:avLst/>
          </a:prstGeom>
        </p:spPr>
      </p:pic>
      <p:pic>
        <p:nvPicPr>
          <p:cNvPr id="5" name="Picture 4" descr="2"/>
          <p:cNvPicPr/>
          <p:nvPr/>
        </p:nvPicPr>
        <p:blipFill>
          <a:blip r:embed="rId3"/>
          <a:stretch>
            <a:fillRect/>
          </a:stretch>
        </p:blipFill>
        <p:spPr>
          <a:xfrm>
            <a:off x="9448800" y="3009900"/>
            <a:ext cx="7467600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58400" y="2171700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Test Case for AI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Chatbo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</a:t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19600" y="342900"/>
            <a:ext cx="9144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2171700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Test Case for Quiz Feature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58400" y="2171700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Test Case for Product Checkout (E-commerce)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2933700"/>
            <a:ext cx="7696200" cy="4114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9677400" y="2933700"/>
            <a:ext cx="73914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439862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43100"/>
            <a:ext cx="15011400" cy="7696200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COSMOSCOPE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has successfully delivered an immersive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interactive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learning experience in cosmology. By integrating rich educational content with advanced visual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tools such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as a 3D Milky Way model,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news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updates, mission details, quizzes, an AI assistant, and an e-commerce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section it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has made complex space concepts accessible and engaging. 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platform has sparked curiosity, promoted continuous learning, and achieved its goal of making cosmology understandable for a broad audience.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371600" y="2400300"/>
            <a:ext cx="15621000" cy="6172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Advanced NLP: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Smarter, more intuitive user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interactions.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Multi-Language Support: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Broaden user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accessibility.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App Integration: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Sync with calendars, tasks, messaging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apps.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Personalization: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Customizable voices, settings, and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notifications.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Enhanced Security: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Two-factor authentication, voice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biometrics.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User Feedback: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Analytics-driven updates and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improvements.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Predictive Assistance: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AI-powered suggestions for efficient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use.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29200" y="495300"/>
            <a:ext cx="7879080" cy="1471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Future Scopes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37355" y="419100"/>
            <a:ext cx="9496425" cy="11049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8530"/>
              </a:lnSpc>
            </a:pPr>
            <a:r>
              <a:rPr lang="en-US" sz="80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Contents</a:t>
            </a:r>
          </a:p>
          <a:p>
            <a:pPr algn="ctr">
              <a:lnSpc>
                <a:spcPts val="8530"/>
              </a:lnSpc>
            </a:pPr>
            <a:endParaRPr lang="en-US" sz="8000" b="1">
              <a:solidFill>
                <a:schemeClr val="tx1"/>
              </a:solidFill>
              <a:latin typeface="Times New Roman" panose="02020603050405020304" pitchFamily="18" charset="0"/>
              <a:ea typeface="Eastman Alt Pack Bold" panose="00000800000000000000"/>
              <a:cs typeface="Times New Roman" panose="02020603050405020304" pitchFamily="18" charset="0"/>
              <a:sym typeface="Eastman Alt Pack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6400" y="1790700"/>
            <a:ext cx="13335000" cy="7772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Introduction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Problem Statements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Motivations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Objective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Literature Reviews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Requirements</a:t>
            </a:r>
            <a:r>
              <a:rPr lang="en-IN" alt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: Hardware and software</a:t>
            </a:r>
            <a:endParaRPr lang="en-US" sz="3600" dirty="0" smtClean="0">
              <a:solidFill>
                <a:srgbClr val="000000"/>
              </a:solidFill>
              <a:ea typeface="Alatsi" panose="00000500000000000000"/>
              <a:cs typeface="Times New Roman" panose="02020603050405020304" pitchFamily="18" charset="0"/>
              <a:sym typeface="Alatsi" panose="00000500000000000000"/>
            </a:endParaRP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System Design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Project Outputs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Testing </a:t>
            </a: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Strategy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Conclusion </a:t>
            </a:r>
            <a:endParaRPr lang="en-US" sz="3600" dirty="0" smtClean="0">
              <a:solidFill>
                <a:srgbClr val="000000"/>
              </a:solidFill>
              <a:ea typeface="Alatsi" panose="00000500000000000000"/>
              <a:cs typeface="Times New Roman" panose="02020603050405020304" pitchFamily="18" charset="0"/>
              <a:sym typeface="Alatsi" panose="00000500000000000000"/>
            </a:endParaRP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Future Scopes</a:t>
            </a:r>
          </a:p>
          <a:p>
            <a:pPr marL="1142365" lvl="1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rgbClr val="000000"/>
                </a:solidFill>
                <a:ea typeface="Alatsi" panose="00000500000000000000"/>
                <a:cs typeface="Times New Roman" panose="02020603050405020304" pitchFamily="18" charset="0"/>
                <a:sym typeface="Alatsi" panose="00000500000000000000"/>
              </a:rPr>
              <a:t>Reference</a:t>
            </a:r>
            <a:endParaRPr lang="en-US" sz="3600" dirty="0">
              <a:solidFill>
                <a:schemeClr val="tx1"/>
              </a:solidFill>
              <a:ea typeface="Quicksand Medium" panose="00000600000000000000"/>
              <a:cs typeface="+mn-lt"/>
              <a:sym typeface="Quicksand Medium" panose="000006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343400" y="419100"/>
            <a:ext cx="91440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References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362200" y="2552700"/>
            <a:ext cx="13242925" cy="3994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Jayant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 </a:t>
            </a:r>
            <a:r>
              <a:rPr lang="en-IN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Narlikar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(1996) </a:t>
            </a:r>
            <a:r>
              <a:rPr lang="en-I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Introduction to Cosmology. Cambridge University Press.</a:t>
            </a:r>
            <a:br>
              <a:rPr lang="en-I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alt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Tarun</a:t>
            </a: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 Das.(2015) </a:t>
            </a:r>
            <a:r>
              <a:rPr lang="en-I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Cosmology and Astrophysics through Problems. Cambridge University Press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95739" y="3943896"/>
            <a:ext cx="12078314" cy="19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80"/>
              </a:lnSpc>
            </a:pPr>
            <a:r>
              <a:rPr lang="en-US" sz="13500" b="1">
                <a:solidFill>
                  <a:schemeClr val="tx1"/>
                </a:solidFill>
                <a:latin typeface="Eastman Alt Pack Bold" panose="00000800000000000000"/>
                <a:ea typeface="Eastman Alt Pack Bold" panose="00000800000000000000"/>
                <a:cs typeface="Eastman Alt Pack Bold" panose="00000800000000000000"/>
                <a:sym typeface="Eastman Alt Pack Bold" panose="00000800000000000000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667000" y="3467100"/>
            <a:ext cx="12963525" cy="2680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45"/>
              </a:lnSpc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COSMOSCOPE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has been designed as an e-learning platform to explore the wonders of cosmology and space. It has provided interactive tools to make learning about astronomy more accessible and engaging.</a:t>
            </a:r>
            <a:endParaRPr sz="4000">
              <a:solidFill>
                <a:schemeClr val="tx1"/>
              </a:solidFill>
              <a:latin typeface="Times New Roman" pitchFamily="18" charset="0"/>
              <a:ea typeface="Quicksand Bold" panose="00000800000000000000"/>
              <a:cs typeface="Times New Roman" pitchFamily="18" charset="0"/>
              <a:sym typeface="Quicksan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38378" y="1638300"/>
            <a:ext cx="135597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253615" y="2919730"/>
            <a:ext cx="13514070" cy="5539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Lack of Interactivity: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Static text and images can't show the dynamic nature of the </a:t>
            </a:r>
            <a:r>
              <a:rPr lang="en-I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solar system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.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ea typeface="Quicksand Bold" panose="00000800000000000000"/>
              <a:cs typeface="Times New Roman" panose="02020603050405020304" pitchFamily="18" charset="0"/>
              <a:sym typeface="Quicksand Bold" panose="00000800000000000000"/>
            </a:endParaRPr>
          </a:p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Limited Engagement: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No interactive elements make it hard to keep learners interested.</a:t>
            </a:r>
          </a:p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Outdated Information: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They might not include the latest discoveries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and news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6993" y="1409702"/>
            <a:ext cx="135597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Problem Definition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286000" y="3314700"/>
            <a:ext cx="13209270" cy="52317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Make Learning Fun: </a:t>
            </a:r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Use 3D models and animations.</a:t>
            </a:r>
          </a:p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Encourage Ongoing Learning: </a:t>
            </a:r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Keep users interested and learning over time.</a:t>
            </a:r>
          </a:p>
          <a:p>
            <a:pPr marL="712470" lvl="1" indent="-356235" algn="just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Inspire Future Scientists:</a:t>
            </a:r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Spark interest in astronomy and science careers.</a:t>
            </a:r>
          </a:p>
          <a:p>
            <a:pPr algn="just">
              <a:lnSpc>
                <a:spcPts val="6315"/>
              </a:lnSpc>
            </a:pPr>
            <a:endParaRPr lang="en-US" sz="4000">
              <a:solidFill>
                <a:schemeClr val="tx1"/>
              </a:solidFill>
              <a:latin typeface="Times New Roman" panose="02020603050405020304" pitchFamily="18" charset="0"/>
              <a:ea typeface="Quicksand Bold" panose="00000800000000000000"/>
              <a:cs typeface="Times New Roman" panose="02020603050405020304" pitchFamily="18" charset="0"/>
              <a:sym typeface="Quicksan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593" y="1485902"/>
            <a:ext cx="135597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8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Motivations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24000" y="3009901"/>
            <a:ext cx="15087599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0" lvl="1" indent="0" algn="just">
              <a:lnSpc>
                <a:spcPts val="4535"/>
              </a:lnSpc>
              <a:buFont typeface="Arial" panose="020B0604020202020204"/>
              <a:buNone/>
            </a:pP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 enhanced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Cosmoscope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platform by integrating advanced interactive features, including a 3D model of the Milky Way galaxy, an AI-powered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for cosmology-related inquiries, a quiz-based learning module to engage users, and an e-commerce section for space-themed products. </a:t>
            </a:r>
            <a:endParaRPr lang="en-US" sz="4000" dirty="0">
              <a:solidFill>
                <a:schemeClr val="tx1"/>
              </a:solidFill>
              <a:latin typeface="Times New Roman" pitchFamily="18" charset="0"/>
              <a:ea typeface="Quicksand Bold" panose="00000800000000000000"/>
              <a:cs typeface="Times New Roman" pitchFamily="18" charset="0"/>
              <a:sym typeface="Quicksan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593" y="1409702"/>
            <a:ext cx="135597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Objective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94510" y="3390900"/>
            <a:ext cx="14746605" cy="5212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Operating System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: Windows 10/Linux 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Browser           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: Google Chrome, Mozilla Firefox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Programming Languages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: HTML, CSS, JavaScript 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Database        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: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MySQL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Version Control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: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Git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IDE                 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: Visual Studio Code,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PyCharm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Quicksand Bold" panose="00000800000000000000"/>
              <a:cs typeface="Times New Roman" panose="02020603050405020304" pitchFamily="18" charset="0"/>
              <a:sym typeface="Quicksand Bold" panose="00000800000000000000"/>
            </a:endParaRPr>
          </a:p>
          <a:p>
            <a:pPr algn="just">
              <a:lnSpc>
                <a:spcPts val="5670"/>
              </a:lnSpc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Quicksand Bold" panose="00000800000000000000"/>
              <a:cs typeface="Times New Roman" panose="02020603050405020304" pitchFamily="18" charset="0"/>
              <a:sym typeface="Quicksan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5878" y="807722"/>
            <a:ext cx="180221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Minimum Software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859915" y="3619500"/>
            <a:ext cx="14567535" cy="4465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Processor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: Intel Core i5 or equivalent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RAM        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: 8GB minimum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Storage      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 : 500GB HDD or SSD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Graphics Card     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: NVIDIA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GeForce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GTX 1050 or equivalent</a:t>
            </a:r>
          </a:p>
          <a:p>
            <a:pPr marL="777240" lvl="1" indent="-388620" algn="just">
              <a:lnSpc>
                <a:spcPts val="583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Internet Connection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</a:t>
            </a:r>
            <a:r>
              <a:rPr lang="en-IN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 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Quicksand Bold" panose="00000800000000000000"/>
                <a:cs typeface="Times New Roman" panose="02020603050405020304" pitchFamily="18" charset="0"/>
                <a:sym typeface="Quicksand Bold" panose="00000800000000000000"/>
              </a:rPr>
              <a:t>: Broadband connection with 10 Mbps speed</a:t>
            </a:r>
          </a:p>
          <a:p>
            <a:pPr algn="just">
              <a:lnSpc>
                <a:spcPts val="5670"/>
              </a:lnSpc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ea typeface="Quicksand Bold" panose="00000800000000000000"/>
              <a:cs typeface="Times New Roman" panose="02020603050405020304" pitchFamily="18" charset="0"/>
              <a:sym typeface="Quicksand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5878" y="1181102"/>
            <a:ext cx="180221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Minimum Hardware Requirements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65878" y="1141097"/>
            <a:ext cx="180221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0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 D</a:t>
            </a:r>
            <a:r>
              <a:rPr lang="en-IN" altLang="en-US" sz="8000" b="1">
                <a:solidFill>
                  <a:schemeClr val="tx1"/>
                </a:solidFill>
                <a:latin typeface="Times New Roman" panose="02020603050405020304" pitchFamily="18" charset="0"/>
                <a:ea typeface="Eastman Alt Pack Bold" panose="00000800000000000000"/>
                <a:cs typeface="Times New Roman" panose="02020603050405020304" pitchFamily="18" charset="0"/>
                <a:sym typeface="Eastman Alt Pack Bold" panose="00000800000000000000"/>
              </a:rPr>
              <a:t>FD (Dataflow Diagram)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057400" y="3086100"/>
            <a:ext cx="3380105" cy="772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level 0</a:t>
            </a:r>
          </a:p>
        </p:txBody>
      </p:sp>
      <p:pic>
        <p:nvPicPr>
          <p:cNvPr id="4" name="Picture 3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00500"/>
            <a:ext cx="13020040" cy="4246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505</Words>
  <Application>WPS Presentation</Application>
  <PresentationFormat>Custom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Times New Roman</vt:lpstr>
      <vt:lpstr>Eastman Alt Pack Bold</vt:lpstr>
      <vt:lpstr>Quicksand Medium</vt:lpstr>
      <vt:lpstr>Calibri</vt:lpstr>
      <vt:lpstr>Alatsi</vt:lpstr>
      <vt:lpstr>Quicksand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Conclusion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</dc:title>
  <dc:creator>Tarannum Juhi</dc:creator>
  <cp:lastModifiedBy>Tarannum Juhi</cp:lastModifiedBy>
  <cp:revision>12</cp:revision>
  <dcterms:created xsi:type="dcterms:W3CDTF">2006-08-16T00:00:00Z</dcterms:created>
  <dcterms:modified xsi:type="dcterms:W3CDTF">2025-05-13T18:55:48Z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8B147FD3C9864548BF3D05932A480E6E_13</vt:lpwstr>
  </property>
  <property fmtid="{D5CDD505-2E9C-101B-9397-08002B2CF9AE}" pid="3" name="KSOProductBuildVer">
    <vt:lpwstr>1033-12.2.0.18638</vt:lpwstr>
  </property>
</Properties>
</file>